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86" r:id="rId7"/>
    <p:sldId id="292" r:id="rId8"/>
    <p:sldId id="296" r:id="rId9"/>
    <p:sldId id="298" r:id="rId10"/>
    <p:sldId id="299" r:id="rId11"/>
    <p:sldId id="300" r:id="rId12"/>
    <p:sldId id="297" r:id="rId13"/>
    <p:sldId id="288" r:id="rId14"/>
    <p:sldId id="301" r:id="rId15"/>
    <p:sldId id="303" r:id="rId16"/>
    <p:sldId id="302" r:id="rId17"/>
    <p:sldId id="290" r:id="rId18"/>
    <p:sldId id="289" r:id="rId19"/>
    <p:sldId id="29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04" autoAdjust="0"/>
  </p:normalViewPr>
  <p:slideViewPr>
    <p:cSldViewPr snapToGrid="0">
      <p:cViewPr varScale="1">
        <p:scale>
          <a:sx n="132" d="100"/>
          <a:sy n="132" d="100"/>
        </p:scale>
        <p:origin x="35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0594A-F24C-4DB0-9130-051A7A468E8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53F2231-EAF1-4557-B781-05CC7149B06E}">
      <dgm:prSet/>
      <dgm:spPr/>
      <dgm:t>
        <a:bodyPr/>
        <a:lstStyle/>
        <a:p>
          <a:r>
            <a:rPr lang="nl-NL"/>
            <a:t>Jullie zijn/worden allemaal </a:t>
          </a:r>
          <a:r>
            <a:rPr lang="nl-NL" b="1"/>
            <a:t>adviseur</a:t>
          </a:r>
          <a:r>
            <a:rPr lang="nl-NL"/>
            <a:t> duurzame leefomgeving. </a:t>
          </a:r>
          <a:endParaRPr lang="en-US"/>
        </a:p>
      </dgm:t>
    </dgm:pt>
    <dgm:pt modelId="{FECF9C87-0C81-480F-B133-389E12962A71}" type="parTrans" cxnId="{DCD19C99-F0D1-4F19-9D26-C258BAFBE417}">
      <dgm:prSet/>
      <dgm:spPr/>
      <dgm:t>
        <a:bodyPr/>
        <a:lstStyle/>
        <a:p>
          <a:endParaRPr lang="en-US"/>
        </a:p>
      </dgm:t>
    </dgm:pt>
    <dgm:pt modelId="{1448D9DA-4C1A-486F-895D-B4D126460624}" type="sibTrans" cxnId="{DCD19C99-F0D1-4F19-9D26-C258BAFBE417}">
      <dgm:prSet/>
      <dgm:spPr/>
      <dgm:t>
        <a:bodyPr/>
        <a:lstStyle/>
        <a:p>
          <a:endParaRPr lang="en-US"/>
        </a:p>
      </dgm:t>
    </dgm:pt>
    <dgm:pt modelId="{2CE76EF6-6729-4534-95C0-0DAEEB940715}">
      <dgm:prSet/>
      <dgm:spPr/>
      <dgm:t>
        <a:bodyPr/>
        <a:lstStyle/>
        <a:p>
          <a:r>
            <a:rPr lang="nl-NL" dirty="0"/>
            <a:t>Schrijf minimaal twee punten op wat het bedrijf </a:t>
          </a:r>
          <a:r>
            <a:rPr lang="nl-NL" b="1" dirty="0"/>
            <a:t>nóg</a:t>
          </a:r>
          <a:r>
            <a:rPr lang="nl-NL" dirty="0"/>
            <a:t> meer zou kunnen doen om een betere beleving neer te zetten. </a:t>
          </a:r>
          <a:endParaRPr lang="en-US" dirty="0"/>
        </a:p>
      </dgm:t>
    </dgm:pt>
    <dgm:pt modelId="{166757DD-5099-4609-8A9F-10ECCA4D3AE7}" type="parTrans" cxnId="{38BE149D-336E-45E8-BAED-84C9466510E6}">
      <dgm:prSet/>
      <dgm:spPr/>
      <dgm:t>
        <a:bodyPr/>
        <a:lstStyle/>
        <a:p>
          <a:endParaRPr lang="en-US"/>
        </a:p>
      </dgm:t>
    </dgm:pt>
    <dgm:pt modelId="{A6DF8FFD-9C1F-4C50-9EC8-BE95037C132C}" type="sibTrans" cxnId="{38BE149D-336E-45E8-BAED-84C9466510E6}">
      <dgm:prSet/>
      <dgm:spPr/>
      <dgm:t>
        <a:bodyPr/>
        <a:lstStyle/>
        <a:p>
          <a:endParaRPr lang="en-US"/>
        </a:p>
      </dgm:t>
    </dgm:pt>
    <dgm:pt modelId="{97EB3DAC-FE9A-4338-B8CD-FE50D8604ECE}" type="pres">
      <dgm:prSet presAssocID="{9EB0594A-F24C-4DB0-9130-051A7A468E89}" presName="root" presStyleCnt="0">
        <dgm:presLayoutVars>
          <dgm:dir/>
          <dgm:resizeHandles val="exact"/>
        </dgm:presLayoutVars>
      </dgm:prSet>
      <dgm:spPr/>
    </dgm:pt>
    <dgm:pt modelId="{C6C4014F-31C9-40E0-ABE9-880A30953180}" type="pres">
      <dgm:prSet presAssocID="{553F2231-EAF1-4557-B781-05CC7149B06E}" presName="compNode" presStyleCnt="0"/>
      <dgm:spPr/>
    </dgm:pt>
    <dgm:pt modelId="{E8554F75-A54B-4304-A4A9-48807C9B701F}" type="pres">
      <dgm:prSet presAssocID="{553F2231-EAF1-4557-B781-05CC7149B06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"/>
        </a:ext>
      </dgm:extLst>
    </dgm:pt>
    <dgm:pt modelId="{4731DC99-DEAB-472B-AD6C-B14514173BF2}" type="pres">
      <dgm:prSet presAssocID="{553F2231-EAF1-4557-B781-05CC7149B06E}" presName="spaceRect" presStyleCnt="0"/>
      <dgm:spPr/>
    </dgm:pt>
    <dgm:pt modelId="{639F93EF-ED19-4F3D-BB44-84792E42DCDD}" type="pres">
      <dgm:prSet presAssocID="{553F2231-EAF1-4557-B781-05CC7149B06E}" presName="textRect" presStyleLbl="revTx" presStyleIdx="0" presStyleCnt="2">
        <dgm:presLayoutVars>
          <dgm:chMax val="1"/>
          <dgm:chPref val="1"/>
        </dgm:presLayoutVars>
      </dgm:prSet>
      <dgm:spPr/>
    </dgm:pt>
    <dgm:pt modelId="{D5D9E14F-A4CA-4077-BBC6-1BEEC6D79196}" type="pres">
      <dgm:prSet presAssocID="{1448D9DA-4C1A-486F-895D-B4D126460624}" presName="sibTrans" presStyleCnt="0"/>
      <dgm:spPr/>
    </dgm:pt>
    <dgm:pt modelId="{F57448F6-478E-4186-9B67-FB600DC63F5A}" type="pres">
      <dgm:prSet presAssocID="{2CE76EF6-6729-4534-95C0-0DAEEB940715}" presName="compNode" presStyleCnt="0"/>
      <dgm:spPr/>
    </dgm:pt>
    <dgm:pt modelId="{7EFDEEE1-5E43-40B9-824E-CFD19E7A367D}" type="pres">
      <dgm:prSet presAssocID="{2CE76EF6-6729-4534-95C0-0DAEEB94071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1C28255A-3D79-46ED-A6D9-B80585390FB3}" type="pres">
      <dgm:prSet presAssocID="{2CE76EF6-6729-4534-95C0-0DAEEB940715}" presName="spaceRect" presStyleCnt="0"/>
      <dgm:spPr/>
    </dgm:pt>
    <dgm:pt modelId="{3544BD87-EF06-47B4-9682-891845C93F59}" type="pres">
      <dgm:prSet presAssocID="{2CE76EF6-6729-4534-95C0-0DAEEB94071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203128-6BC0-4B88-88D5-9A975F379D53}" type="presOf" srcId="{553F2231-EAF1-4557-B781-05CC7149B06E}" destId="{639F93EF-ED19-4F3D-BB44-84792E42DCDD}" srcOrd="0" destOrd="0" presId="urn:microsoft.com/office/officeart/2018/2/layout/IconLabelList"/>
    <dgm:cxn modelId="{DCD19C99-F0D1-4F19-9D26-C258BAFBE417}" srcId="{9EB0594A-F24C-4DB0-9130-051A7A468E89}" destId="{553F2231-EAF1-4557-B781-05CC7149B06E}" srcOrd="0" destOrd="0" parTransId="{FECF9C87-0C81-480F-B133-389E12962A71}" sibTransId="{1448D9DA-4C1A-486F-895D-B4D126460624}"/>
    <dgm:cxn modelId="{38BE149D-336E-45E8-BAED-84C9466510E6}" srcId="{9EB0594A-F24C-4DB0-9130-051A7A468E89}" destId="{2CE76EF6-6729-4534-95C0-0DAEEB940715}" srcOrd="1" destOrd="0" parTransId="{166757DD-5099-4609-8A9F-10ECCA4D3AE7}" sibTransId="{A6DF8FFD-9C1F-4C50-9EC8-BE95037C132C}"/>
    <dgm:cxn modelId="{405BF49E-45A7-45E2-A62E-DD6635E752CD}" type="presOf" srcId="{9EB0594A-F24C-4DB0-9130-051A7A468E89}" destId="{97EB3DAC-FE9A-4338-B8CD-FE50D8604ECE}" srcOrd="0" destOrd="0" presId="urn:microsoft.com/office/officeart/2018/2/layout/IconLabelList"/>
    <dgm:cxn modelId="{D34631DD-F783-48CB-8EC5-A1036E1FAE41}" type="presOf" srcId="{2CE76EF6-6729-4534-95C0-0DAEEB940715}" destId="{3544BD87-EF06-47B4-9682-891845C93F59}" srcOrd="0" destOrd="0" presId="urn:microsoft.com/office/officeart/2018/2/layout/IconLabelList"/>
    <dgm:cxn modelId="{44628247-4D51-4084-8B20-7272B571B40C}" type="presParOf" srcId="{97EB3DAC-FE9A-4338-B8CD-FE50D8604ECE}" destId="{C6C4014F-31C9-40E0-ABE9-880A30953180}" srcOrd="0" destOrd="0" presId="urn:microsoft.com/office/officeart/2018/2/layout/IconLabelList"/>
    <dgm:cxn modelId="{A475F0E3-05F0-4C92-B916-6E64D9ACEADB}" type="presParOf" srcId="{C6C4014F-31C9-40E0-ABE9-880A30953180}" destId="{E8554F75-A54B-4304-A4A9-48807C9B701F}" srcOrd="0" destOrd="0" presId="urn:microsoft.com/office/officeart/2018/2/layout/IconLabelList"/>
    <dgm:cxn modelId="{347589A9-A4AE-4B30-BF41-2CCD95C6C61A}" type="presParOf" srcId="{C6C4014F-31C9-40E0-ABE9-880A30953180}" destId="{4731DC99-DEAB-472B-AD6C-B14514173BF2}" srcOrd="1" destOrd="0" presId="urn:microsoft.com/office/officeart/2018/2/layout/IconLabelList"/>
    <dgm:cxn modelId="{2310D5E8-D60B-45AC-A39E-28516092C8A8}" type="presParOf" srcId="{C6C4014F-31C9-40E0-ABE9-880A30953180}" destId="{639F93EF-ED19-4F3D-BB44-84792E42DCDD}" srcOrd="2" destOrd="0" presId="urn:microsoft.com/office/officeart/2018/2/layout/IconLabelList"/>
    <dgm:cxn modelId="{25F961AF-14E3-4463-A9D6-DC7A1C36CDBE}" type="presParOf" srcId="{97EB3DAC-FE9A-4338-B8CD-FE50D8604ECE}" destId="{D5D9E14F-A4CA-4077-BBC6-1BEEC6D79196}" srcOrd="1" destOrd="0" presId="urn:microsoft.com/office/officeart/2018/2/layout/IconLabelList"/>
    <dgm:cxn modelId="{3C6F6E4A-B353-4C9D-89E0-E91F09472B7E}" type="presParOf" srcId="{97EB3DAC-FE9A-4338-B8CD-FE50D8604ECE}" destId="{F57448F6-478E-4186-9B67-FB600DC63F5A}" srcOrd="2" destOrd="0" presId="urn:microsoft.com/office/officeart/2018/2/layout/IconLabelList"/>
    <dgm:cxn modelId="{292C20F9-0B68-437A-B381-D267B0389C79}" type="presParOf" srcId="{F57448F6-478E-4186-9B67-FB600DC63F5A}" destId="{7EFDEEE1-5E43-40B9-824E-CFD19E7A367D}" srcOrd="0" destOrd="0" presId="urn:microsoft.com/office/officeart/2018/2/layout/IconLabelList"/>
    <dgm:cxn modelId="{87EA80B1-01BE-4085-AAF2-C042B6F94CF3}" type="presParOf" srcId="{F57448F6-478E-4186-9B67-FB600DC63F5A}" destId="{1C28255A-3D79-46ED-A6D9-B80585390FB3}" srcOrd="1" destOrd="0" presId="urn:microsoft.com/office/officeart/2018/2/layout/IconLabelList"/>
    <dgm:cxn modelId="{5F80A144-CAF9-4FFC-BB31-A758D0E45F14}" type="presParOf" srcId="{F57448F6-478E-4186-9B67-FB600DC63F5A}" destId="{3544BD87-EF06-47B4-9682-891845C93F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3DC77-14C0-4924-8627-9F753E33367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AC490E7-2E99-4C1E-8E7F-04D142D690D7}">
      <dgm:prSet/>
      <dgm:spPr/>
      <dgm:t>
        <a:bodyPr/>
        <a:lstStyle/>
        <a:p>
          <a:r>
            <a:rPr lang="nl-NL" dirty="0"/>
            <a:t>Schrijf op een vel je de naam van het vrijetijdsbedrijf.</a:t>
          </a:r>
          <a:endParaRPr lang="en-US" dirty="0"/>
        </a:p>
      </dgm:t>
    </dgm:pt>
    <dgm:pt modelId="{3C25DA84-9402-4079-9803-677D6B5AA65F}" type="parTrans" cxnId="{05F63D7C-6CEA-4761-AE8F-857BF42A80B3}">
      <dgm:prSet/>
      <dgm:spPr/>
      <dgm:t>
        <a:bodyPr/>
        <a:lstStyle/>
        <a:p>
          <a:endParaRPr lang="en-US"/>
        </a:p>
      </dgm:t>
    </dgm:pt>
    <dgm:pt modelId="{160C9BBC-098A-4E06-858F-9995337C00F2}" type="sibTrans" cxnId="{05F63D7C-6CEA-4761-AE8F-857BF42A80B3}">
      <dgm:prSet/>
      <dgm:spPr/>
      <dgm:t>
        <a:bodyPr/>
        <a:lstStyle/>
        <a:p>
          <a:endParaRPr lang="en-US"/>
        </a:p>
      </dgm:t>
    </dgm:pt>
    <dgm:pt modelId="{4A8C1356-45C4-4F56-AE20-DFC2EBD64165}">
      <dgm:prSet/>
      <dgm:spPr/>
      <dgm:t>
        <a:bodyPr/>
        <a:lstStyle/>
        <a:p>
          <a:r>
            <a:rPr lang="en-US" dirty="0" err="1"/>
            <a:t>Omschrijf</a:t>
          </a:r>
          <a:r>
            <a:rPr lang="en-US" dirty="0"/>
            <a:t> in </a:t>
          </a:r>
          <a:r>
            <a:rPr lang="en-US" dirty="0" err="1"/>
            <a:t>minimaal</a:t>
          </a:r>
          <a:r>
            <a:rPr lang="en-US" dirty="0"/>
            <a:t> 3 </a:t>
          </a:r>
          <a:r>
            <a:rPr lang="en-US" dirty="0" err="1"/>
            <a:t>zinnen</a:t>
          </a:r>
          <a:r>
            <a:rPr lang="en-US" dirty="0"/>
            <a:t> het </a:t>
          </a:r>
          <a:r>
            <a:rPr lang="en-US" dirty="0" err="1"/>
            <a:t>bedrijf</a:t>
          </a:r>
          <a:r>
            <a:rPr lang="en-US" dirty="0"/>
            <a:t>. Wat </a:t>
          </a:r>
          <a:r>
            <a:rPr lang="en-US" dirty="0" err="1"/>
            <a:t>doen</a:t>
          </a:r>
          <a:r>
            <a:rPr lang="en-US" dirty="0"/>
            <a:t> we, </a:t>
          </a:r>
          <a:r>
            <a:rPr lang="en-US" dirty="0" err="1"/>
            <a:t>waarom</a:t>
          </a:r>
          <a:r>
            <a:rPr lang="en-US" dirty="0"/>
            <a:t> </a:t>
          </a:r>
          <a:r>
            <a:rPr lang="en-US" dirty="0" err="1"/>
            <a:t>doen</a:t>
          </a:r>
          <a:r>
            <a:rPr lang="en-US" dirty="0"/>
            <a:t> ze </a:t>
          </a:r>
          <a:r>
            <a:rPr lang="en-US" dirty="0" err="1"/>
            <a:t>dit</a:t>
          </a:r>
          <a:r>
            <a:rPr lang="en-US" dirty="0"/>
            <a:t>, slogan, </a:t>
          </a:r>
        </a:p>
      </dgm:t>
    </dgm:pt>
    <dgm:pt modelId="{93DE0529-AD46-4BD3-AD1D-90F365416909}" type="parTrans" cxnId="{6FFE0587-3B3B-43F3-A252-78B64C8AD102}">
      <dgm:prSet/>
      <dgm:spPr/>
      <dgm:t>
        <a:bodyPr/>
        <a:lstStyle/>
        <a:p>
          <a:endParaRPr lang="en-US"/>
        </a:p>
      </dgm:t>
    </dgm:pt>
    <dgm:pt modelId="{789F6207-93E8-42F3-87E6-1CC6675B0C42}" type="sibTrans" cxnId="{6FFE0587-3B3B-43F3-A252-78B64C8AD102}">
      <dgm:prSet/>
      <dgm:spPr/>
      <dgm:t>
        <a:bodyPr/>
        <a:lstStyle/>
        <a:p>
          <a:endParaRPr lang="en-US"/>
        </a:p>
      </dgm:t>
    </dgm:pt>
    <dgm:pt modelId="{06A4B8F5-D358-47BF-B10A-B48C3A8117D2}">
      <dgm:prSet/>
      <dgm:spPr/>
      <dgm:t>
        <a:bodyPr/>
        <a:lstStyle/>
        <a:p>
          <a:r>
            <a:rPr lang="nl-NL" dirty="0"/>
            <a:t>Wat doet het bedrijf met de belevenisbouwstenen?</a:t>
          </a:r>
        </a:p>
      </dgm:t>
    </dgm:pt>
    <dgm:pt modelId="{74D9E2C1-2BA8-442F-A2C1-2D60686B9795}" type="parTrans" cxnId="{2BA8A7D9-141A-49E3-8FAB-91C65389D05F}">
      <dgm:prSet/>
      <dgm:spPr/>
      <dgm:t>
        <a:bodyPr/>
        <a:lstStyle/>
        <a:p>
          <a:endParaRPr lang="en-US"/>
        </a:p>
      </dgm:t>
    </dgm:pt>
    <dgm:pt modelId="{DBC367F4-DD27-43E0-BEE1-1A0ECE9F907F}" type="sibTrans" cxnId="{2BA8A7D9-141A-49E3-8FAB-91C65389D05F}">
      <dgm:prSet/>
      <dgm:spPr/>
      <dgm:t>
        <a:bodyPr/>
        <a:lstStyle/>
        <a:p>
          <a:endParaRPr lang="en-US"/>
        </a:p>
      </dgm:t>
    </dgm:pt>
    <dgm:pt modelId="{5FE4A27B-637E-4E90-B392-7B9DD7339E3B}" type="pres">
      <dgm:prSet presAssocID="{3FE3DC77-14C0-4924-8627-9F753E33367E}" presName="root" presStyleCnt="0">
        <dgm:presLayoutVars>
          <dgm:dir/>
          <dgm:resizeHandles val="exact"/>
        </dgm:presLayoutVars>
      </dgm:prSet>
      <dgm:spPr/>
    </dgm:pt>
    <dgm:pt modelId="{11A2B549-42FE-4C31-941D-26AB0A95E9CC}" type="pres">
      <dgm:prSet presAssocID="{4AC490E7-2E99-4C1E-8E7F-04D142D690D7}" presName="compNode" presStyleCnt="0"/>
      <dgm:spPr/>
    </dgm:pt>
    <dgm:pt modelId="{83D926EE-0E08-4A91-B9FA-6D78910FFF01}" type="pres">
      <dgm:prSet presAssocID="{4AC490E7-2E99-4C1E-8E7F-04D142D690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9A2ECC-87E9-4038-87A2-D4A10B19EA3F}" type="pres">
      <dgm:prSet presAssocID="{4AC490E7-2E99-4C1E-8E7F-04D142D690D7}" presName="spaceRect" presStyleCnt="0"/>
      <dgm:spPr/>
    </dgm:pt>
    <dgm:pt modelId="{A268A1FC-AD40-437D-B139-687DCADF1F4E}" type="pres">
      <dgm:prSet presAssocID="{4AC490E7-2E99-4C1E-8E7F-04D142D690D7}" presName="textRect" presStyleLbl="revTx" presStyleIdx="0" presStyleCnt="3" custScaleY="221771">
        <dgm:presLayoutVars>
          <dgm:chMax val="1"/>
          <dgm:chPref val="1"/>
        </dgm:presLayoutVars>
      </dgm:prSet>
      <dgm:spPr/>
    </dgm:pt>
    <dgm:pt modelId="{C6ED45FC-B86A-49EB-B6D3-2E99DF6F984F}" type="pres">
      <dgm:prSet presAssocID="{160C9BBC-098A-4E06-858F-9995337C00F2}" presName="sibTrans" presStyleCnt="0"/>
      <dgm:spPr/>
    </dgm:pt>
    <dgm:pt modelId="{4F69A642-968B-467E-BDF1-A86FE233F978}" type="pres">
      <dgm:prSet presAssocID="{4A8C1356-45C4-4F56-AE20-DFC2EBD64165}" presName="compNode" presStyleCnt="0"/>
      <dgm:spPr/>
    </dgm:pt>
    <dgm:pt modelId="{646A177E-B33E-4E8C-BCB5-1F135A319BBC}" type="pres">
      <dgm:prSet presAssocID="{4A8C1356-45C4-4F56-AE20-DFC2EBD641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ktetas"/>
        </a:ext>
      </dgm:extLst>
    </dgm:pt>
    <dgm:pt modelId="{78071324-F107-4FDA-9FB5-74869D839CDB}" type="pres">
      <dgm:prSet presAssocID="{4A8C1356-45C4-4F56-AE20-DFC2EBD64165}" presName="spaceRect" presStyleCnt="0"/>
      <dgm:spPr/>
    </dgm:pt>
    <dgm:pt modelId="{7FCA20D1-001E-4091-BD9A-0FD880D3205B}" type="pres">
      <dgm:prSet presAssocID="{4A8C1356-45C4-4F56-AE20-DFC2EBD64165}" presName="textRect" presStyleLbl="revTx" presStyleIdx="1" presStyleCnt="3" custScaleY="221771">
        <dgm:presLayoutVars>
          <dgm:chMax val="1"/>
          <dgm:chPref val="1"/>
        </dgm:presLayoutVars>
      </dgm:prSet>
      <dgm:spPr/>
    </dgm:pt>
    <dgm:pt modelId="{903BF54E-EA7B-4CE6-9409-846E00A91FA1}" type="pres">
      <dgm:prSet presAssocID="{789F6207-93E8-42F3-87E6-1CC6675B0C42}" presName="sibTrans" presStyleCnt="0"/>
      <dgm:spPr/>
    </dgm:pt>
    <dgm:pt modelId="{2738B12E-18FB-49D8-A1D6-9CB58C440C1B}" type="pres">
      <dgm:prSet presAssocID="{06A4B8F5-D358-47BF-B10A-B48C3A8117D2}" presName="compNode" presStyleCnt="0"/>
      <dgm:spPr/>
    </dgm:pt>
    <dgm:pt modelId="{D6178373-916B-41C3-95E6-C0AB74854871}" type="pres">
      <dgm:prSet presAssocID="{06A4B8F5-D358-47BF-B10A-B48C3A8117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DFB08848-1B84-40C4-B8E3-71E95FBA864F}" type="pres">
      <dgm:prSet presAssocID="{06A4B8F5-D358-47BF-B10A-B48C3A8117D2}" presName="spaceRect" presStyleCnt="0"/>
      <dgm:spPr/>
    </dgm:pt>
    <dgm:pt modelId="{02208BEE-9773-4369-B556-11A0C9E4A21E}" type="pres">
      <dgm:prSet presAssocID="{06A4B8F5-D358-47BF-B10A-B48C3A8117D2}" presName="textRect" presStyleLbl="revTx" presStyleIdx="2" presStyleCnt="3" custScaleY="221771">
        <dgm:presLayoutVars>
          <dgm:chMax val="1"/>
          <dgm:chPref val="1"/>
        </dgm:presLayoutVars>
      </dgm:prSet>
      <dgm:spPr/>
    </dgm:pt>
  </dgm:ptLst>
  <dgm:cxnLst>
    <dgm:cxn modelId="{76995468-AC94-4F70-9084-D025C84779C5}" type="presOf" srcId="{4A8C1356-45C4-4F56-AE20-DFC2EBD64165}" destId="{7FCA20D1-001E-4091-BD9A-0FD880D3205B}" srcOrd="0" destOrd="0" presId="urn:microsoft.com/office/officeart/2018/2/layout/IconLabelList"/>
    <dgm:cxn modelId="{05F63D7C-6CEA-4761-AE8F-857BF42A80B3}" srcId="{3FE3DC77-14C0-4924-8627-9F753E33367E}" destId="{4AC490E7-2E99-4C1E-8E7F-04D142D690D7}" srcOrd="0" destOrd="0" parTransId="{3C25DA84-9402-4079-9803-677D6B5AA65F}" sibTransId="{160C9BBC-098A-4E06-858F-9995337C00F2}"/>
    <dgm:cxn modelId="{6FFE0587-3B3B-43F3-A252-78B64C8AD102}" srcId="{3FE3DC77-14C0-4924-8627-9F753E33367E}" destId="{4A8C1356-45C4-4F56-AE20-DFC2EBD64165}" srcOrd="1" destOrd="0" parTransId="{93DE0529-AD46-4BD3-AD1D-90F365416909}" sibTransId="{789F6207-93E8-42F3-87E6-1CC6675B0C42}"/>
    <dgm:cxn modelId="{0C4886A4-DCE6-4D43-B043-541D351EE7CB}" type="presOf" srcId="{4AC490E7-2E99-4C1E-8E7F-04D142D690D7}" destId="{A268A1FC-AD40-437D-B139-687DCADF1F4E}" srcOrd="0" destOrd="0" presId="urn:microsoft.com/office/officeart/2018/2/layout/IconLabelList"/>
    <dgm:cxn modelId="{2BA8A7D9-141A-49E3-8FAB-91C65389D05F}" srcId="{3FE3DC77-14C0-4924-8627-9F753E33367E}" destId="{06A4B8F5-D358-47BF-B10A-B48C3A8117D2}" srcOrd="2" destOrd="0" parTransId="{74D9E2C1-2BA8-442F-A2C1-2D60686B9795}" sibTransId="{DBC367F4-DD27-43E0-BEE1-1A0ECE9F907F}"/>
    <dgm:cxn modelId="{36087DDF-46C0-4981-91E0-3156B7E8FAB3}" type="presOf" srcId="{3FE3DC77-14C0-4924-8627-9F753E33367E}" destId="{5FE4A27B-637E-4E90-B392-7B9DD7339E3B}" srcOrd="0" destOrd="0" presId="urn:microsoft.com/office/officeart/2018/2/layout/IconLabelList"/>
    <dgm:cxn modelId="{E64118FB-6B77-432F-9041-FAC54B48A398}" type="presOf" srcId="{06A4B8F5-D358-47BF-B10A-B48C3A8117D2}" destId="{02208BEE-9773-4369-B556-11A0C9E4A21E}" srcOrd="0" destOrd="0" presId="urn:microsoft.com/office/officeart/2018/2/layout/IconLabelList"/>
    <dgm:cxn modelId="{632414EA-2D16-42E4-BA42-00DB64101558}" type="presParOf" srcId="{5FE4A27B-637E-4E90-B392-7B9DD7339E3B}" destId="{11A2B549-42FE-4C31-941D-26AB0A95E9CC}" srcOrd="0" destOrd="0" presId="urn:microsoft.com/office/officeart/2018/2/layout/IconLabelList"/>
    <dgm:cxn modelId="{61E8F5D1-D9F2-49D1-99BA-A7B514B2DC06}" type="presParOf" srcId="{11A2B549-42FE-4C31-941D-26AB0A95E9CC}" destId="{83D926EE-0E08-4A91-B9FA-6D78910FFF01}" srcOrd="0" destOrd="0" presId="urn:microsoft.com/office/officeart/2018/2/layout/IconLabelList"/>
    <dgm:cxn modelId="{1EF5882A-7154-4E1E-8E3A-0E33504CC6EE}" type="presParOf" srcId="{11A2B549-42FE-4C31-941D-26AB0A95E9CC}" destId="{C39A2ECC-87E9-4038-87A2-D4A10B19EA3F}" srcOrd="1" destOrd="0" presId="urn:microsoft.com/office/officeart/2018/2/layout/IconLabelList"/>
    <dgm:cxn modelId="{4BD7D0AC-96D9-46B1-BF3A-BB10F79590CE}" type="presParOf" srcId="{11A2B549-42FE-4C31-941D-26AB0A95E9CC}" destId="{A268A1FC-AD40-437D-B139-687DCADF1F4E}" srcOrd="2" destOrd="0" presId="urn:microsoft.com/office/officeart/2018/2/layout/IconLabelList"/>
    <dgm:cxn modelId="{21788878-6224-4F24-B862-8D55E66BB363}" type="presParOf" srcId="{5FE4A27B-637E-4E90-B392-7B9DD7339E3B}" destId="{C6ED45FC-B86A-49EB-B6D3-2E99DF6F984F}" srcOrd="1" destOrd="0" presId="urn:microsoft.com/office/officeart/2018/2/layout/IconLabelList"/>
    <dgm:cxn modelId="{CD02AB94-CA00-476E-B1EB-4B9C3EC06E81}" type="presParOf" srcId="{5FE4A27B-637E-4E90-B392-7B9DD7339E3B}" destId="{4F69A642-968B-467E-BDF1-A86FE233F978}" srcOrd="2" destOrd="0" presId="urn:microsoft.com/office/officeart/2018/2/layout/IconLabelList"/>
    <dgm:cxn modelId="{0EADD411-0750-4837-B9B4-01454BC6F173}" type="presParOf" srcId="{4F69A642-968B-467E-BDF1-A86FE233F978}" destId="{646A177E-B33E-4E8C-BCB5-1F135A319BBC}" srcOrd="0" destOrd="0" presId="urn:microsoft.com/office/officeart/2018/2/layout/IconLabelList"/>
    <dgm:cxn modelId="{D952A5BB-5C57-4F2C-82E3-C80B6808BE92}" type="presParOf" srcId="{4F69A642-968B-467E-BDF1-A86FE233F978}" destId="{78071324-F107-4FDA-9FB5-74869D839CDB}" srcOrd="1" destOrd="0" presId="urn:microsoft.com/office/officeart/2018/2/layout/IconLabelList"/>
    <dgm:cxn modelId="{653378C7-6F1A-4762-BF9F-84DBE1688AE1}" type="presParOf" srcId="{4F69A642-968B-467E-BDF1-A86FE233F978}" destId="{7FCA20D1-001E-4091-BD9A-0FD880D3205B}" srcOrd="2" destOrd="0" presId="urn:microsoft.com/office/officeart/2018/2/layout/IconLabelList"/>
    <dgm:cxn modelId="{5DABEF54-8C91-4D38-9707-5879EB9D1E62}" type="presParOf" srcId="{5FE4A27B-637E-4E90-B392-7B9DD7339E3B}" destId="{903BF54E-EA7B-4CE6-9409-846E00A91FA1}" srcOrd="3" destOrd="0" presId="urn:microsoft.com/office/officeart/2018/2/layout/IconLabelList"/>
    <dgm:cxn modelId="{044BE914-50EE-47AD-A1C0-559534B943E2}" type="presParOf" srcId="{5FE4A27B-637E-4E90-B392-7B9DD7339E3B}" destId="{2738B12E-18FB-49D8-A1D6-9CB58C440C1B}" srcOrd="4" destOrd="0" presId="urn:microsoft.com/office/officeart/2018/2/layout/IconLabelList"/>
    <dgm:cxn modelId="{EDB07A28-527C-4A19-9BD6-3BB6C93C37A2}" type="presParOf" srcId="{2738B12E-18FB-49D8-A1D6-9CB58C440C1B}" destId="{D6178373-916B-41C3-95E6-C0AB74854871}" srcOrd="0" destOrd="0" presId="urn:microsoft.com/office/officeart/2018/2/layout/IconLabelList"/>
    <dgm:cxn modelId="{1FDE8A41-C9A7-4262-BD5F-02D7135FF1E8}" type="presParOf" srcId="{2738B12E-18FB-49D8-A1D6-9CB58C440C1B}" destId="{DFB08848-1B84-40C4-B8E3-71E95FBA864F}" srcOrd="1" destOrd="0" presId="urn:microsoft.com/office/officeart/2018/2/layout/IconLabelList"/>
    <dgm:cxn modelId="{775DEEC9-AD70-41B8-BB42-CA73E4843BF1}" type="presParOf" srcId="{2738B12E-18FB-49D8-A1D6-9CB58C440C1B}" destId="{02208BEE-9773-4369-B556-11A0C9E4A2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54F75-A54B-4304-A4A9-48807C9B701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F93EF-ED19-4F3D-BB44-84792E42DCDD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Jullie zijn/worden allemaal </a:t>
          </a:r>
          <a:r>
            <a:rPr lang="nl-NL" sz="1700" b="1" kern="1200"/>
            <a:t>adviseur</a:t>
          </a:r>
          <a:r>
            <a:rPr lang="nl-NL" sz="1700" kern="1200"/>
            <a:t> duurzame leefomgeving. </a:t>
          </a:r>
          <a:endParaRPr lang="en-US" sz="1700" kern="1200"/>
        </a:p>
      </dsp:txBody>
      <dsp:txXfrm>
        <a:off x="559800" y="3022743"/>
        <a:ext cx="4320000" cy="720000"/>
      </dsp:txXfrm>
    </dsp:sp>
    <dsp:sp modelId="{7EFDEEE1-5E43-40B9-824E-CFD19E7A367D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4BD87-EF06-47B4-9682-891845C93F59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Schrijf minimaal twee punten op wat het bedrijf </a:t>
          </a:r>
          <a:r>
            <a:rPr lang="nl-NL" sz="1700" b="1" kern="1200" dirty="0"/>
            <a:t>nóg</a:t>
          </a:r>
          <a:r>
            <a:rPr lang="nl-NL" sz="1700" kern="1200" dirty="0"/>
            <a:t> meer zou kunnen doen om een betere beleving neer te zetten. </a:t>
          </a:r>
          <a:endParaRPr lang="en-US" sz="1700" kern="1200" dirty="0"/>
        </a:p>
      </dsp:txBody>
      <dsp:txXfrm>
        <a:off x="5635800" y="302274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926EE-0E08-4A91-B9FA-6D78910FFF01}">
      <dsp:nvSpPr>
        <dsp:cNvPr id="0" name=""/>
        <dsp:cNvSpPr/>
      </dsp:nvSpPr>
      <dsp:spPr>
        <a:xfrm>
          <a:off x="1212569" y="768009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A1FC-AD40-437D-B139-687DCADF1F4E}">
      <dsp:nvSpPr>
        <dsp:cNvPr id="0" name=""/>
        <dsp:cNvSpPr/>
      </dsp:nvSpPr>
      <dsp:spPr>
        <a:xfrm>
          <a:off x="417971" y="1986577"/>
          <a:ext cx="2889450" cy="159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Schrijf op een vel je de naam van het vrijetijdsbedrijf.</a:t>
          </a:r>
          <a:endParaRPr lang="en-US" sz="1900" kern="1200" dirty="0"/>
        </a:p>
      </dsp:txBody>
      <dsp:txXfrm>
        <a:off x="417971" y="1986577"/>
        <a:ext cx="2889450" cy="1596751"/>
      </dsp:txXfrm>
    </dsp:sp>
    <dsp:sp modelId="{646A177E-B33E-4E8C-BCB5-1F135A319BBC}">
      <dsp:nvSpPr>
        <dsp:cNvPr id="0" name=""/>
        <dsp:cNvSpPr/>
      </dsp:nvSpPr>
      <dsp:spPr>
        <a:xfrm>
          <a:off x="4607673" y="768009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A20D1-001E-4091-BD9A-0FD880D3205B}">
      <dsp:nvSpPr>
        <dsp:cNvPr id="0" name=""/>
        <dsp:cNvSpPr/>
      </dsp:nvSpPr>
      <dsp:spPr>
        <a:xfrm>
          <a:off x="3813075" y="1986577"/>
          <a:ext cx="2889450" cy="159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Omschrijf</a:t>
          </a:r>
          <a:r>
            <a:rPr lang="en-US" sz="1900" kern="1200" dirty="0"/>
            <a:t> in </a:t>
          </a:r>
          <a:r>
            <a:rPr lang="en-US" sz="1900" kern="1200" dirty="0" err="1"/>
            <a:t>minimaal</a:t>
          </a:r>
          <a:r>
            <a:rPr lang="en-US" sz="1900" kern="1200" dirty="0"/>
            <a:t> 3 </a:t>
          </a:r>
          <a:r>
            <a:rPr lang="en-US" sz="1900" kern="1200" dirty="0" err="1"/>
            <a:t>zinnen</a:t>
          </a:r>
          <a:r>
            <a:rPr lang="en-US" sz="1900" kern="1200" dirty="0"/>
            <a:t> het </a:t>
          </a:r>
          <a:r>
            <a:rPr lang="en-US" sz="1900" kern="1200" dirty="0" err="1"/>
            <a:t>bedrijf</a:t>
          </a:r>
          <a:r>
            <a:rPr lang="en-US" sz="1900" kern="1200" dirty="0"/>
            <a:t>. Wat </a:t>
          </a:r>
          <a:r>
            <a:rPr lang="en-US" sz="1900" kern="1200" dirty="0" err="1"/>
            <a:t>doen</a:t>
          </a:r>
          <a:r>
            <a:rPr lang="en-US" sz="1900" kern="1200" dirty="0"/>
            <a:t> we, </a:t>
          </a:r>
          <a:r>
            <a:rPr lang="en-US" sz="1900" kern="1200" dirty="0" err="1"/>
            <a:t>waarom</a:t>
          </a:r>
          <a:r>
            <a:rPr lang="en-US" sz="1900" kern="1200" dirty="0"/>
            <a:t> </a:t>
          </a:r>
          <a:r>
            <a:rPr lang="en-US" sz="1900" kern="1200" dirty="0" err="1"/>
            <a:t>doen</a:t>
          </a:r>
          <a:r>
            <a:rPr lang="en-US" sz="1900" kern="1200" dirty="0"/>
            <a:t> ze </a:t>
          </a:r>
          <a:r>
            <a:rPr lang="en-US" sz="1900" kern="1200" dirty="0" err="1"/>
            <a:t>dit</a:t>
          </a:r>
          <a:r>
            <a:rPr lang="en-US" sz="1900" kern="1200" dirty="0"/>
            <a:t>, slogan, </a:t>
          </a:r>
        </a:p>
      </dsp:txBody>
      <dsp:txXfrm>
        <a:off x="3813075" y="1986577"/>
        <a:ext cx="2889450" cy="1596751"/>
      </dsp:txXfrm>
    </dsp:sp>
    <dsp:sp modelId="{D6178373-916B-41C3-95E6-C0AB74854871}">
      <dsp:nvSpPr>
        <dsp:cNvPr id="0" name=""/>
        <dsp:cNvSpPr/>
      </dsp:nvSpPr>
      <dsp:spPr>
        <a:xfrm>
          <a:off x="8002777" y="768009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08BEE-9773-4369-B556-11A0C9E4A21E}">
      <dsp:nvSpPr>
        <dsp:cNvPr id="0" name=""/>
        <dsp:cNvSpPr/>
      </dsp:nvSpPr>
      <dsp:spPr>
        <a:xfrm>
          <a:off x="7208178" y="1986577"/>
          <a:ext cx="2889450" cy="1596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Wat doet het bedrijf met de belevenisbouwstenen?</a:t>
          </a:r>
        </a:p>
      </dsp:txBody>
      <dsp:txXfrm>
        <a:off x="7208178" y="1986577"/>
        <a:ext cx="2889450" cy="1596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Creativiteit inzetten</a:t>
            </a:r>
            <a:r>
              <a:rPr lang="nl-NL" baseline="0" dirty="0"/>
              <a:t> om vooral de </a:t>
            </a:r>
            <a:r>
              <a:rPr lang="nl-NL" baseline="0" dirty="0" err="1"/>
              <a:t>physical</a:t>
            </a:r>
            <a:r>
              <a:rPr lang="nl-NL" baseline="0" dirty="0"/>
              <a:t> context te </a:t>
            </a:r>
            <a:r>
              <a:rPr lang="nl-NL" baseline="0" dirty="0" err="1"/>
              <a:t>beinvloeden</a:t>
            </a:r>
            <a:r>
              <a:rPr lang="nl-NL" baseline="0" dirty="0"/>
              <a:t>. </a:t>
            </a:r>
          </a:p>
          <a:p>
            <a:endParaRPr lang="nl-NL" baseline="0" dirty="0"/>
          </a:p>
          <a:p>
            <a:r>
              <a:rPr lang="nl-NL" baseline="0" dirty="0"/>
              <a:t>Persoonlijke context: Hoe zit je in je vel. Ruzie met je moeder, kat overleden etc.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Persoonlijke context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Het geheel van verwachtingen en beoogde voordelen omtrent de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vrijetijdsactiviteit. Elke bezoeker heeft een unieke persoonlijk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context afhankelijk van de volgende verschillen: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4"/>
              </a:rPr>
              <a:t>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Verschillen in eerdere ervaringen met het</a:t>
            </a:r>
            <a:endParaRPr lang="nl-NL" b="0" i="0" dirty="0">
              <a:solidFill>
                <a:srgbClr val="000000"/>
              </a:solidFill>
              <a:effectLst/>
              <a:latin typeface="ff4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vrijetijdsproduct.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4"/>
              </a:rPr>
              <a:t>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Verschillen met betrekking tot kennis en ervaring ten</a:t>
            </a:r>
            <a:endParaRPr lang="nl-NL" b="0" i="0" dirty="0">
              <a:solidFill>
                <a:srgbClr val="000000"/>
              </a:solidFill>
              <a:effectLst/>
              <a:latin typeface="ff4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aanzien van de belevenis. (Een kunstkenner let op andere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dingen dan een toerist)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4"/>
              </a:rPr>
              <a:t>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Verschillen met betrekking tot het beoogde doel van de activiteit. (Bioscoop avond</a:t>
            </a:r>
            <a:endParaRPr lang="nl-NL" b="0" i="0" dirty="0">
              <a:solidFill>
                <a:srgbClr val="000000"/>
              </a:solidFill>
              <a:effectLst/>
              <a:latin typeface="ff4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met een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ff1"/>
              </a:rPr>
              <a:t>potentiele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 partner heeft een ander doel dan een filmliefhebber)</a:t>
            </a:r>
          </a:p>
          <a:p>
            <a:endParaRPr lang="nl-NL" baseline="0" dirty="0"/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2 Sociale context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Mensen met wie je een vrijetijdsactiviteit beleeft beïnvloeden je beleving. De hoeveelheid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mensen om je heen is ook van invloed op beleving. De sociale context doordenken maakt het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mogelijk een onderscheid te maken tussen verschillende groepen bezoekers, bijvoorbeeld: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volwassen in familiegroepen en die in volwassengroepen leidt tot productverbeteringen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(animatie in de wachtrij bij Disney).</a:t>
            </a:r>
          </a:p>
          <a:p>
            <a:endParaRPr lang="nl-NL" baseline="0" dirty="0"/>
          </a:p>
          <a:p>
            <a:r>
              <a:rPr lang="nl-NL" baseline="0" dirty="0"/>
              <a:t>Sociale context: met wie kom je naar een evenement toe? Ervaring vaak heel anders met een leuke groep mensen dan wanneer je alleen ergens heen gaat. </a:t>
            </a:r>
          </a:p>
          <a:p>
            <a:r>
              <a:rPr lang="nl-NL" baseline="0" dirty="0"/>
              <a:t>Aan zowel persoonlijke als sociale context kun je heel weinig doen. Geen invloed op. </a:t>
            </a:r>
          </a:p>
          <a:p>
            <a:endParaRPr lang="nl-NL" baseline="0" dirty="0"/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Fysieke context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3"/>
              </a:rPr>
              <a:t>De fysieke context van een belevenis bestaat uit verschillende elementen: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1 De vormgeving en architectuur van de fysieke omgeving.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2"/>
              </a:rPr>
              <a:t>-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Stijgende belangstelling van esthetiek bij het ontwerpen van een</a:t>
            </a:r>
            <a:endParaRPr lang="nl-NL" b="0" i="0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nl-NL" b="0" i="0" dirty="0" err="1">
                <a:solidFill>
                  <a:srgbClr val="000000"/>
                </a:solidFill>
                <a:effectLst/>
                <a:latin typeface="ff1"/>
              </a:rPr>
              <a:t>vrijetijdsaccomodatie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 (Amsterdam Arena, Musea en winkelomgevingen).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2 Lay-out van de omgeving is van belang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2"/>
              </a:rPr>
              <a:t>-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Het plaatsen van sanitaire voorzieningen of horecagelegenheden bij een museum of</a:t>
            </a:r>
            <a:endParaRPr lang="nl-NL" b="0" i="0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attractiepark wordt expres ergens midden in de omgeving gedaan. Dit doel is om de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consument zijn verblijf te verlengen.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3 Gevoel van de omgeving wat er bij de gebruiker wordt opgeroepen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2"/>
              </a:rPr>
              <a:t>-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Bijvoorbeeld een mooi pand met glas-in-lood in een mooie oude stad heeft een meer</a:t>
            </a:r>
            <a:endParaRPr lang="nl-NL" b="0" i="0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authentieke ‘feel’ dan een industrieterrein. 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4 Aanwezige objecten en activiteiten zijn van belang</a:t>
            </a: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2"/>
              </a:rPr>
              <a:t>-</a:t>
            </a: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Bijvoorbeeld: tentoonstellingen in musea, attracties binnen de attractieparken, de</a:t>
            </a:r>
            <a:endParaRPr lang="nl-NL" b="0" i="0" dirty="0">
              <a:solidFill>
                <a:srgbClr val="000000"/>
              </a:solidFill>
              <a:effectLst/>
              <a:latin typeface="ff2"/>
            </a:endParaRPr>
          </a:p>
          <a:p>
            <a:pPr algn="l"/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programmering van een popfestival en de bewegwijzering in een winkelcentrum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87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94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02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37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29-11-2023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2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luchtmuseum.nl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uropapark.de/nl" TargetMode="External"/><Relationship Id="rId5" Type="http://schemas.openxmlformats.org/officeDocument/2006/relationships/hyperlink" Target="https://www.avonturenboerderij.nl/" TargetMode="External"/><Relationship Id="rId4" Type="http://schemas.openxmlformats.org/officeDocument/2006/relationships/hyperlink" Target="https://www.stadsschouwburgendevereeniging.n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3 | Periode 2 | leerjaar 1</a:t>
            </a:r>
          </a:p>
          <a:p>
            <a:b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b="1" dirty="0">
                <a:solidFill>
                  <a:srgbClr val="B8A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Beleving in de vrijetijd – deel 1</a:t>
            </a:r>
            <a:endParaRPr lang="nl-NL" sz="3600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1805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Interactive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Belevingsbouwstenen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Imagineering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549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rgbClr val="00064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3800"/>
              <a:t>Enkele vrijetijdsbedrijven</a:t>
            </a:r>
          </a:p>
        </p:txBody>
      </p:sp>
      <p:sp>
        <p:nvSpPr>
          <p:cNvPr id="308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1500">
                <a:latin typeface="arial" panose="020B0604020202020204" pitchFamily="34" charset="0"/>
              </a:rPr>
              <a:t>Duinrell - Vakantiepark, attracties &amp; Tikibad</a:t>
            </a:r>
            <a:endParaRPr lang="nl-NL" sz="1500"/>
          </a:p>
          <a:p>
            <a:r>
              <a:rPr lang="nl-NL" sz="1500" u="sng">
                <a:latin typeface="arial" panose="020B0604020202020204" pitchFamily="34" charset="0"/>
              </a:rPr>
              <a:t>Madurodam</a:t>
            </a:r>
            <a:endParaRPr lang="nl-NL" sz="1500"/>
          </a:p>
          <a:p>
            <a:r>
              <a:rPr lang="nl-NL" sz="1500" u="sng">
                <a:latin typeface="arial" panose="020B0604020202020204" pitchFamily="34" charset="0"/>
              </a:rPr>
              <a:t>Rijksmuseum, hét museum van Nederland</a:t>
            </a:r>
            <a:endParaRPr lang="nl-NL" sz="1500"/>
          </a:p>
          <a:p>
            <a:r>
              <a:rPr lang="nl-NL" sz="1500" b="0" i="0" u="none" strike="noStrike">
                <a:effectLst/>
                <a:latin typeface="arial" panose="020B0604020202020204" pitchFamily="34" charset="0"/>
                <a:hlinkClick r:id="rId3"/>
              </a:rPr>
              <a:t>Nederlands Openluchtmuseum</a:t>
            </a:r>
          </a:p>
          <a:p>
            <a:r>
              <a:rPr lang="nl-NL" sz="1500" u="sng">
                <a:latin typeface="arial" panose="020B0604020202020204" pitchFamily="34" charset="0"/>
              </a:rPr>
              <a:t>Welkom bij Keukenhof</a:t>
            </a:r>
            <a:endParaRPr lang="nl-NL" sz="1500"/>
          </a:p>
          <a:p>
            <a:r>
              <a:rPr lang="nl-NL" sz="1500" b="0" i="0" u="sng">
                <a:effectLst/>
                <a:latin typeface="arial" panose="020B0604020202020204" pitchFamily="34" charset="0"/>
                <a:hlinkClick r:id="rId4"/>
              </a:rPr>
              <a:t>Stadsschouwburg Nijmegen en Concertgebouw De Vereeniging</a:t>
            </a:r>
          </a:p>
          <a:p>
            <a:r>
              <a:rPr lang="nl-NL" sz="1500" b="0" i="0" u="none" strike="noStrike">
                <a:effectLst/>
                <a:latin typeface="arial" panose="020B0604020202020204" pitchFamily="34" charset="0"/>
                <a:hlinkClick r:id="rId5"/>
              </a:rPr>
              <a:t>Avonturenboerderij Molenwaard: Speelboerderij voor kinderen</a:t>
            </a:r>
          </a:p>
          <a:p>
            <a:r>
              <a:rPr lang="nl-NL" sz="1500" b="0" i="0" u="sng">
                <a:effectLst/>
                <a:latin typeface="arial" panose="020B0604020202020204" pitchFamily="34" charset="0"/>
                <a:hlinkClick r:id="rId6"/>
              </a:rPr>
              <a:t>Europa-Park, Rulantica en evenementen bezoeken ...</a:t>
            </a:r>
          </a:p>
          <a:p>
            <a:endParaRPr lang="nl-NL" sz="1500" b="0" i="0" u="sng">
              <a:effectLst/>
              <a:latin typeface="arial" panose="020B0604020202020204" pitchFamily="34" charset="0"/>
              <a:hlinkClick r:id="rId4"/>
            </a:endParaRPr>
          </a:p>
          <a:p>
            <a:endParaRPr lang="nl-NL" sz="1500"/>
          </a:p>
          <a:p>
            <a:endParaRPr lang="nl-NL" sz="1500"/>
          </a:p>
          <a:p>
            <a:endParaRPr lang="nl-NL" sz="1500"/>
          </a:p>
        </p:txBody>
      </p:sp>
      <p:pic>
        <p:nvPicPr>
          <p:cNvPr id="3074" name="Picture 2" descr="Magic Mouse Achtbaan (Buwalda) - Kermis Best 2016 by LarsRides">
            <a:extLst>
              <a:ext uri="{FF2B5EF4-FFF2-40B4-BE49-F238E27FC236}">
                <a16:creationId xmlns:a16="http://schemas.microsoft.com/office/drawing/2014/main" id="{F1150F27-AC4B-04D9-F7CF-05439419C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r="254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3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Belevenis</a:t>
            </a:r>
            <a:r>
              <a:rPr lang="en-US" sz="3600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bouwstenen</a:t>
            </a:r>
            <a:endParaRPr lang="en-US" sz="3600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223B46C-5676-4F68-9904-2E14E0C7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174" y="956055"/>
            <a:ext cx="7977242" cy="4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8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D7B59-A79B-C929-6EA0-76E04C62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188" y="516657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Belevenis bouwstenen: </a:t>
            </a:r>
            <a:r>
              <a:rPr lang="nl-NL" sz="2400" b="0" i="1" dirty="0">
                <a:solidFill>
                  <a:srgbClr val="7030A0"/>
                </a:solidFill>
              </a:rPr>
              <a:t>wat betekenen ze denk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FAAC4-AC63-0320-05D7-6501BD110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759" y="1928589"/>
            <a:ext cx="8846773" cy="4929411"/>
          </a:xfrm>
        </p:spPr>
        <p:txBody>
          <a:bodyPr/>
          <a:lstStyle/>
          <a:p>
            <a:r>
              <a:rPr lang="nl-NL" dirty="0"/>
              <a:t>Personeel: </a:t>
            </a:r>
          </a:p>
          <a:p>
            <a:r>
              <a:rPr lang="nl-NL" dirty="0"/>
              <a:t>Communicatie:</a:t>
            </a:r>
          </a:p>
          <a:p>
            <a:r>
              <a:rPr lang="nl-NL" dirty="0"/>
              <a:t>Fysieke omgeving:</a:t>
            </a:r>
          </a:p>
          <a:p>
            <a:r>
              <a:rPr lang="nl-NL" dirty="0"/>
              <a:t>Producten/programma </a:t>
            </a:r>
          </a:p>
          <a:p>
            <a:r>
              <a:rPr lang="nl-NL" dirty="0"/>
              <a:t>Netwerk:</a:t>
            </a:r>
          </a:p>
          <a:p>
            <a:r>
              <a:rPr lang="nl-NL" dirty="0"/>
              <a:t>Identiteit:</a:t>
            </a:r>
          </a:p>
        </p:txBody>
      </p:sp>
    </p:spTree>
    <p:extLst>
      <p:ext uri="{BB962C8B-B14F-4D97-AF65-F5344CB8AC3E}">
        <p14:creationId xmlns:p14="http://schemas.microsoft.com/office/powerpoint/2010/main" val="319870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7107AEB-6451-1124-F6E4-FB5389BE4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549" y="1421947"/>
            <a:ext cx="7925764" cy="4929188"/>
          </a:xfrm>
        </p:spPr>
      </p:pic>
    </p:spTree>
    <p:extLst>
      <p:ext uri="{BB962C8B-B14F-4D97-AF65-F5344CB8AC3E}">
        <p14:creationId xmlns:p14="http://schemas.microsoft.com/office/powerpoint/2010/main" val="260903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/>
              <a:t>Wat kan er beter?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71D25656-A75B-4CA1-8931-972B24F0C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8928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9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nl-NL" sz="3600" dirty="0"/>
              <a:t>Opdracht: aan de slag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BD81255-F6B5-44F0-BD49-1074BB3D3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5027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F47DC092-34BC-1151-6526-08786F716A0E}"/>
              </a:ext>
            </a:extLst>
          </p:cNvPr>
          <p:cNvSpPr txBox="1"/>
          <p:nvPr/>
        </p:nvSpPr>
        <p:spPr>
          <a:xfrm>
            <a:off x="8252480" y="4601497"/>
            <a:ext cx="26664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00" dirty="0"/>
              <a:t>Werk minimaal 3 bouwstenen zo uitbereid mogelijk uit</a:t>
            </a:r>
          </a:p>
        </p:txBody>
      </p:sp>
    </p:spTree>
    <p:extLst>
      <p:ext uri="{BB962C8B-B14F-4D97-AF65-F5344CB8AC3E}">
        <p14:creationId xmlns:p14="http://schemas.microsoft.com/office/powerpoint/2010/main" val="359320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0916" y="483263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916" y="1595933"/>
            <a:ext cx="8846773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>
                <a:solidFill>
                  <a:srgbClr val="7030A0"/>
                </a:solidFill>
              </a:rPr>
              <a:t>Beleving</a:t>
            </a:r>
            <a:r>
              <a:rPr lang="nl-NL" dirty="0"/>
              <a:t> bij een vrijetijdsbesteding analyseren.</a:t>
            </a:r>
          </a:p>
          <a:p>
            <a:r>
              <a:rPr lang="nl-NL" b="1" dirty="0">
                <a:solidFill>
                  <a:srgbClr val="7030A0"/>
                </a:solidFill>
              </a:rPr>
              <a:t>Belevenisbouwstenen</a:t>
            </a:r>
            <a:r>
              <a:rPr lang="nl-NL" dirty="0">
                <a:solidFill>
                  <a:srgbClr val="7030A0"/>
                </a:solidFill>
              </a:rPr>
              <a:t> </a:t>
            </a:r>
            <a:r>
              <a:rPr lang="nl-NL" dirty="0"/>
              <a:t>beschrijven en toepassen.</a:t>
            </a:r>
          </a:p>
          <a:p>
            <a:r>
              <a:rPr lang="nl-NL" b="1" dirty="0">
                <a:solidFill>
                  <a:srgbClr val="7030A0"/>
                </a:solidFill>
              </a:rPr>
              <a:t>Invloed</a:t>
            </a:r>
            <a:r>
              <a:rPr lang="nl-NL" b="1" dirty="0"/>
              <a:t> </a:t>
            </a:r>
            <a:r>
              <a:rPr lang="nl-NL" dirty="0"/>
              <a:t>als vrijetijdsmanager </a:t>
            </a:r>
            <a:r>
              <a:rPr lang="nl-NL" b="1" dirty="0"/>
              <a:t>op </a:t>
            </a:r>
            <a:r>
              <a:rPr lang="nl-NL" b="1" dirty="0">
                <a:solidFill>
                  <a:srgbClr val="7030A0"/>
                </a:solidFill>
              </a:rPr>
              <a:t>beleving</a:t>
            </a:r>
            <a:r>
              <a:rPr lang="nl-NL" b="1" dirty="0"/>
              <a:t> </a:t>
            </a:r>
            <a:r>
              <a:rPr lang="nl-NL" dirty="0"/>
              <a:t>beschrijven.</a:t>
            </a:r>
          </a:p>
          <a:p>
            <a:r>
              <a:rPr lang="nl-NL" dirty="0"/>
              <a:t>Heb je kennis gemaakt met het begrip </a:t>
            </a:r>
            <a:r>
              <a:rPr lang="nl-NL" b="1" dirty="0" err="1">
                <a:solidFill>
                  <a:srgbClr val="7030A0"/>
                </a:solidFill>
              </a:rPr>
              <a:t>imagineering</a:t>
            </a:r>
            <a:endParaRPr lang="nl-N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0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810" y="430311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7176" y="1365429"/>
            <a:ext cx="8846773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Aan het eind van deze les: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Weet je hoe een </a:t>
            </a:r>
            <a:r>
              <a:rPr lang="nl-NL" sz="2000" b="1" dirty="0">
                <a:solidFill>
                  <a:srgbClr val="7030A0"/>
                </a:solidFill>
              </a:rPr>
              <a:t>beleving</a:t>
            </a:r>
            <a:r>
              <a:rPr lang="nl-NL" sz="2000" dirty="0"/>
              <a:t> gecreëerd kan worden.</a:t>
            </a:r>
          </a:p>
          <a:p>
            <a:endParaRPr lang="nl-NL" sz="2000" dirty="0"/>
          </a:p>
          <a:p>
            <a:r>
              <a:rPr lang="nl-NL" sz="2000" dirty="0"/>
              <a:t>Weet je welke </a:t>
            </a:r>
            <a:r>
              <a:rPr lang="nl-NL" sz="2000" b="1" dirty="0">
                <a:solidFill>
                  <a:srgbClr val="7030A0"/>
                </a:solidFill>
              </a:rPr>
              <a:t>belevenisbouwstenen </a:t>
            </a:r>
            <a:r>
              <a:rPr lang="nl-NL" sz="2000" dirty="0">
                <a:solidFill>
                  <a:srgbClr val="000644"/>
                </a:solidFill>
              </a:rPr>
              <a:t>er zijn </a:t>
            </a:r>
            <a:r>
              <a:rPr lang="nl-NL" sz="2000" dirty="0"/>
              <a:t>en wat dit zijn en hoe die toe te passen zijn op een vrijetijdsbedrijf of vrijetijdsproduct.</a:t>
            </a:r>
          </a:p>
        </p:txBody>
      </p:sp>
      <p:pic>
        <p:nvPicPr>
          <p:cNvPr id="1026" name="Picture 2" descr="Leerdoelen opstellen voor jou of je team? Tips, voorbeelden en meer.">
            <a:extLst>
              <a:ext uri="{FF2B5EF4-FFF2-40B4-BE49-F238E27FC236}">
                <a16:creationId xmlns:a16="http://schemas.microsoft.com/office/drawing/2014/main" id="{9CD44BA4-1053-7603-D853-10B72F42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27" y="4187113"/>
            <a:ext cx="5190931" cy="18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8881" y="639193"/>
            <a:ext cx="3259491" cy="1695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Beleving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volgens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Falk en Dierking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253D2D-D039-40C8-905C-91DDB840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039" y="159476"/>
            <a:ext cx="6511962" cy="61906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6A5D5D6-0E4A-70AF-F64D-4C856AA9C249}"/>
              </a:ext>
            </a:extLst>
          </p:cNvPr>
          <p:cNvSpPr txBox="1"/>
          <p:nvPr/>
        </p:nvSpPr>
        <p:spPr>
          <a:xfrm>
            <a:off x="529815" y="4395288"/>
            <a:ext cx="60942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nl-NL" b="0" i="0" dirty="0">
                <a:solidFill>
                  <a:srgbClr val="000000"/>
                </a:solidFill>
                <a:effectLst/>
                <a:latin typeface="ff1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Een combinatie van elk van deze contexten wordt voortdurend door de individuele bezoeker zelf vormgegeven en de interactie tussen de contexten bepaalt de beleving. </a:t>
            </a:r>
          </a:p>
          <a:p>
            <a:pPr algn="l"/>
            <a:br>
              <a:rPr lang="nl-NL" b="0" i="0" dirty="0">
                <a:solidFill>
                  <a:srgbClr val="000000"/>
                </a:solidFill>
                <a:effectLst/>
                <a:latin typeface="ff1"/>
              </a:rPr>
            </a:br>
            <a:r>
              <a:rPr lang="nl-NL" b="0" i="0" dirty="0">
                <a:solidFill>
                  <a:srgbClr val="000000"/>
                </a:solidFill>
                <a:effectLst/>
                <a:latin typeface="ff1"/>
              </a:rPr>
              <a:t>Het combinatie is uniek voor elke individuele bezoeker;</a:t>
            </a:r>
            <a:r>
              <a:rPr lang="nl-NL" b="0" i="0" dirty="0">
                <a:solidFill>
                  <a:srgbClr val="000000"/>
                </a:solidFill>
                <a:effectLst/>
                <a:latin typeface="ff2"/>
              </a:rPr>
              <a:t> geen enkele bezoeker zal dezelfde beleving ondergaan</a:t>
            </a:r>
          </a:p>
        </p:txBody>
      </p:sp>
    </p:spTree>
    <p:extLst>
      <p:ext uri="{BB962C8B-B14F-4D97-AF65-F5344CB8AC3E}">
        <p14:creationId xmlns:p14="http://schemas.microsoft.com/office/powerpoint/2010/main" val="415217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Waarom?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Vrijetijdsactiviteit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uniek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is, is er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mensen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graag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willen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gaan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386173"/>
            <a:ext cx="7214616" cy="40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Belevenis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bouwstenen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223B46C-5676-4F68-9904-2E14E0C7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174" y="956055"/>
            <a:ext cx="7977242" cy="4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BD6AE-C66F-4554-F23C-66F6BFC7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Imagineering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437A92-8BD9-DB96-C27B-4607592894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59" y="1262289"/>
            <a:ext cx="6788484" cy="53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5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2A06E-2B07-ED2A-47D8-BB45AB66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Definitie </a:t>
            </a:r>
            <a:r>
              <a:rPr lang="nl-NL" dirty="0" err="1">
                <a:solidFill>
                  <a:srgbClr val="7030A0"/>
                </a:solidFill>
              </a:rPr>
              <a:t>imagineering</a:t>
            </a:r>
            <a:r>
              <a:rPr lang="nl-NL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7B76EF-A84D-766B-D649-CF84FEDF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627" y="1479782"/>
            <a:ext cx="8846773" cy="4929411"/>
          </a:xfrm>
        </p:spPr>
        <p:txBody>
          <a:bodyPr/>
          <a:lstStyle/>
          <a:p>
            <a:r>
              <a:rPr lang="nl-NL" b="0" i="1" dirty="0">
                <a:solidFill>
                  <a:srgbClr val="3E3E3E"/>
                </a:solidFill>
                <a:effectLst/>
                <a:latin typeface="Roboto Slab" pitchFamily="2" charset="0"/>
              </a:rPr>
              <a:t>‘Imagineering’ is een combinatie van ‘</a:t>
            </a:r>
            <a:r>
              <a:rPr lang="nl-NL" b="0" i="1" dirty="0" err="1">
                <a:solidFill>
                  <a:srgbClr val="3E3E3E"/>
                </a:solidFill>
                <a:effectLst/>
                <a:latin typeface="Roboto Slab" pitchFamily="2" charset="0"/>
              </a:rPr>
              <a:t>imagination</a:t>
            </a:r>
            <a:r>
              <a:rPr lang="nl-NL" b="0" i="1" dirty="0">
                <a:solidFill>
                  <a:srgbClr val="3E3E3E"/>
                </a:solidFill>
                <a:effectLst/>
                <a:latin typeface="Roboto Slab" pitchFamily="2" charset="0"/>
              </a:rPr>
              <a:t>’ en ‘engineering’. Voeg verbeelding en techniek samen en je krijgt de meest fantasievolle, spannende en unieke belevenissen.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96880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8A1E4-D5D9-3941-E16F-32DC1986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030A0"/>
                </a:solidFill>
              </a:rPr>
              <a:t>Betekenisvolle beleving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ABA551-CF1F-3E8A-FA93-EEFF76A2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Denk aan een betekenisvolle belevenis voor jezelf:</a:t>
            </a:r>
          </a:p>
          <a:p>
            <a:pPr marL="0" indent="0">
              <a:buNone/>
            </a:pPr>
            <a:endParaRPr lang="nl-NL" dirty="0"/>
          </a:p>
          <a:p>
            <a:pPr algn="l"/>
            <a:r>
              <a:rPr lang="nl-NL" b="1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Stap </a:t>
            </a:r>
            <a:r>
              <a:rPr lang="nl-NL" b="1" dirty="0">
                <a:solidFill>
                  <a:srgbClr val="747474"/>
                </a:solidFill>
                <a:latin typeface="Open Sans" panose="020B0606030504020204" pitchFamily="34" charset="0"/>
              </a:rPr>
              <a:t>1</a:t>
            </a:r>
            <a:r>
              <a:rPr lang="nl-NL" b="1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).</a:t>
            </a: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 Beschrijf de situatie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Geef antwoord op de volgende vragen: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• Wat was de situatie?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- waarom was deze betekenisvol? (positief/negatief)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• Wie was hierbij betrokken?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• Waar speelde dit zich af?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endParaRPr lang="nl-NL" b="0" i="0" dirty="0">
              <a:solidFill>
                <a:srgbClr val="747474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nl-NL" b="1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Stap </a:t>
            </a:r>
            <a:r>
              <a:rPr lang="nl-NL" b="1" dirty="0">
                <a:solidFill>
                  <a:srgbClr val="747474"/>
                </a:solidFill>
                <a:latin typeface="Open Sans" panose="020B0606030504020204" pitchFamily="34" charset="0"/>
              </a:rPr>
              <a:t>2</a:t>
            </a:r>
            <a:r>
              <a:rPr lang="nl-NL" b="1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1. Wat wilde ik?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2. Wat voelde ik?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3. Wat dacht ik?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4. Wat deed ik?</a:t>
            </a:r>
          </a:p>
          <a:p>
            <a:pPr algn="l"/>
            <a:r>
              <a:rPr lang="nl-NL" b="1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Stap 4.)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5. Wat wilde(n) de ander(en)?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6. Wat voelde(n) de ander(en)?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7. Wat dacht(en) de ander(en)?</a:t>
            </a:r>
            <a:b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</a:b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8. Wat deed (deden) de ander(en)?</a:t>
            </a:r>
          </a:p>
          <a:p>
            <a:pPr algn="l"/>
            <a:r>
              <a:rPr lang="nl-NL" b="1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Stap 5.)</a:t>
            </a:r>
            <a:r>
              <a:rPr lang="nl-NL" b="0" i="0" dirty="0">
                <a:solidFill>
                  <a:srgbClr val="747474"/>
                </a:solidFill>
                <a:effectLst/>
                <a:latin typeface="Open Sans" panose="020B0606030504020204" pitchFamily="34" charset="0"/>
              </a:rPr>
              <a:t> Beschrijf wat je hiervan geleerd hebt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94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rates of the Caribbean / Observations of the Past Week - Burnsland |  Disney world florida, Pirates of the caribbean, Disney world magic kingdom">
            <a:extLst>
              <a:ext uri="{FF2B5EF4-FFF2-40B4-BE49-F238E27FC236}">
                <a16:creationId xmlns:a16="http://schemas.microsoft.com/office/drawing/2014/main" id="{0C0971AE-F673-64A1-7C9E-FFC5D0B46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D1452-119B-941B-26E6-1A01BEB5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1254231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Belevenis bouwstenen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A04A4-E3F5-7438-D7D2-2AAC45DB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8" y="3080386"/>
            <a:ext cx="5491656" cy="3294212"/>
          </a:xfrm>
        </p:spPr>
        <p:txBody>
          <a:bodyPr anchor="ctr">
            <a:normAutofit/>
          </a:bodyPr>
          <a:lstStyle/>
          <a:p>
            <a:r>
              <a:rPr lang="nl-NL" sz="1800" b="0" i="0" dirty="0" err="1">
                <a:effectLst/>
                <a:latin typeface="+mn-lt"/>
              </a:rPr>
              <a:t>Imagineers</a:t>
            </a:r>
            <a:r>
              <a:rPr lang="nl-NL" sz="1800" b="0" i="0" dirty="0">
                <a:effectLst/>
                <a:latin typeface="+mn-lt"/>
              </a:rPr>
              <a:t> denken niet in producten, maar in belevingswerelden.</a:t>
            </a:r>
          </a:p>
          <a:p>
            <a:pPr marL="0" indent="0">
              <a:buNone/>
            </a:pPr>
            <a:endParaRPr lang="nl-NL" sz="1800" b="0" i="0" dirty="0">
              <a:effectLst/>
              <a:latin typeface="+mn-lt"/>
            </a:endParaRPr>
          </a:p>
          <a:p>
            <a:r>
              <a:rPr lang="nl-NL" sz="1800" b="0" i="0" dirty="0">
                <a:effectLst/>
                <a:latin typeface="+mn-lt"/>
              </a:rPr>
              <a:t>Het instrumentarium van de imagineer om een belevingswereld te creëren bestaat uit: </a:t>
            </a:r>
            <a:r>
              <a:rPr lang="nl-NL" sz="1800" b="1" i="0" dirty="0">
                <a:effectLst/>
                <a:latin typeface="+mn-lt"/>
              </a:rPr>
              <a:t>identiteit</a:t>
            </a:r>
            <a:r>
              <a:rPr lang="nl-NL" sz="1800" b="0" i="0" dirty="0">
                <a:effectLst/>
                <a:latin typeface="+mn-lt"/>
              </a:rPr>
              <a:t>, </a:t>
            </a:r>
            <a:r>
              <a:rPr lang="nl-NL" sz="1800" b="1" i="0" dirty="0">
                <a:effectLst/>
                <a:latin typeface="+mn-lt"/>
              </a:rPr>
              <a:t>partnerships </a:t>
            </a:r>
            <a:r>
              <a:rPr lang="nl-NL" sz="1800" i="0" dirty="0">
                <a:effectLst/>
                <a:latin typeface="+mn-lt"/>
              </a:rPr>
              <a:t>(netwerken), </a:t>
            </a:r>
            <a:r>
              <a:rPr lang="nl-NL" sz="1800" b="1" i="0" dirty="0">
                <a:effectLst/>
                <a:latin typeface="+mn-lt"/>
              </a:rPr>
              <a:t>producten</a:t>
            </a:r>
            <a:r>
              <a:rPr lang="nl-NL" sz="1800" b="0" i="0" dirty="0">
                <a:effectLst/>
                <a:latin typeface="+mn-lt"/>
              </a:rPr>
              <a:t> </a:t>
            </a:r>
            <a:r>
              <a:rPr lang="nl-NL" sz="1800" b="1" i="0" dirty="0">
                <a:effectLst/>
                <a:latin typeface="+mn-lt"/>
              </a:rPr>
              <a:t>verpakkingen</a:t>
            </a:r>
            <a:r>
              <a:rPr lang="nl-NL" sz="1800" b="0" i="0" dirty="0">
                <a:effectLst/>
                <a:latin typeface="+mn-lt"/>
              </a:rPr>
              <a:t>, </a:t>
            </a:r>
            <a:r>
              <a:rPr lang="nl-NL" sz="1800" b="1" i="0" dirty="0">
                <a:effectLst/>
                <a:latin typeface="+mn-lt"/>
              </a:rPr>
              <a:t>fysieke koop- en consumptieomgeving</a:t>
            </a:r>
            <a:r>
              <a:rPr lang="nl-NL" sz="1800" b="0" i="0" dirty="0">
                <a:effectLst/>
                <a:latin typeface="+mn-lt"/>
              </a:rPr>
              <a:t>, </a:t>
            </a:r>
            <a:r>
              <a:rPr lang="nl-NL" sz="1800" b="1" i="0" dirty="0">
                <a:effectLst/>
                <a:latin typeface="+mn-lt"/>
              </a:rPr>
              <a:t>personeel</a:t>
            </a:r>
            <a:r>
              <a:rPr lang="nl-NL" sz="1800" b="0" i="0" dirty="0">
                <a:effectLst/>
                <a:latin typeface="+mn-lt"/>
              </a:rPr>
              <a:t> en </a:t>
            </a:r>
            <a:r>
              <a:rPr lang="nl-NL" sz="1800" b="1" i="0" dirty="0">
                <a:effectLst/>
                <a:latin typeface="+mn-lt"/>
              </a:rPr>
              <a:t>communicatie</a:t>
            </a:r>
            <a:br>
              <a:rPr lang="nl-NL" sz="1800" dirty="0">
                <a:latin typeface="+mn-lt"/>
              </a:rPr>
            </a:b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5511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6EA1E6-AF09-4B6C-8F92-8F46597C2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958</Words>
  <Application>Microsoft Office PowerPoint</Application>
  <PresentationFormat>Breedbeeld</PresentationFormat>
  <Paragraphs>126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ff1</vt:lpstr>
      <vt:lpstr>ff2</vt:lpstr>
      <vt:lpstr>ff3</vt:lpstr>
      <vt:lpstr>ff4</vt:lpstr>
      <vt:lpstr>Open Sans</vt:lpstr>
      <vt:lpstr>Roboto Slab</vt:lpstr>
      <vt:lpstr>Wingdings</vt:lpstr>
      <vt:lpstr>Kantoorthema</vt:lpstr>
      <vt:lpstr>PowerPoint-presentatie</vt:lpstr>
      <vt:lpstr>Leerdoel</vt:lpstr>
      <vt:lpstr>Beleving volgens Falk en Dierking</vt:lpstr>
      <vt:lpstr>Waarom? </vt:lpstr>
      <vt:lpstr>Belevenis bouwstenen</vt:lpstr>
      <vt:lpstr>Imagineering </vt:lpstr>
      <vt:lpstr>Definitie imagineering </vt:lpstr>
      <vt:lpstr>Betekenisvolle beleving </vt:lpstr>
      <vt:lpstr>Belevenis bouwstenen</vt:lpstr>
      <vt:lpstr>Enkele vrijetijdsbedrijven</vt:lpstr>
      <vt:lpstr>Belevenis bouwstenen</vt:lpstr>
      <vt:lpstr>Belevenis bouwstenen: wat betekenen ze denk je?</vt:lpstr>
      <vt:lpstr>PowerPoint-presentatie</vt:lpstr>
      <vt:lpstr>Wat kan er beter?</vt:lpstr>
      <vt:lpstr>Opdracht: aan de slag</vt:lpstr>
      <vt:lpstr>Leerdoel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7</cp:revision>
  <dcterms:created xsi:type="dcterms:W3CDTF">2021-07-07T07:37:45Z</dcterms:created>
  <dcterms:modified xsi:type="dcterms:W3CDTF">2023-11-29T14:22:44Z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